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38"/>
  </p:notesMasterIdLst>
  <p:sldIdLst>
    <p:sldId id="335" r:id="rId2"/>
    <p:sldId id="331" r:id="rId3"/>
    <p:sldId id="332" r:id="rId4"/>
    <p:sldId id="334" r:id="rId5"/>
    <p:sldId id="328" r:id="rId6"/>
    <p:sldId id="330" r:id="rId7"/>
    <p:sldId id="310" r:id="rId8"/>
    <p:sldId id="257" r:id="rId9"/>
    <p:sldId id="258" r:id="rId10"/>
    <p:sldId id="259" r:id="rId11"/>
    <p:sldId id="261" r:id="rId12"/>
    <p:sldId id="262" r:id="rId13"/>
    <p:sldId id="265" r:id="rId14"/>
    <p:sldId id="268" r:id="rId15"/>
    <p:sldId id="269" r:id="rId16"/>
    <p:sldId id="270" r:id="rId17"/>
    <p:sldId id="271" r:id="rId18"/>
    <p:sldId id="272" r:id="rId19"/>
    <p:sldId id="283" r:id="rId20"/>
    <p:sldId id="287" r:id="rId21"/>
    <p:sldId id="292" r:id="rId22"/>
    <p:sldId id="302" r:id="rId23"/>
    <p:sldId id="300" r:id="rId24"/>
    <p:sldId id="304" r:id="rId25"/>
    <p:sldId id="305" r:id="rId26"/>
    <p:sldId id="306" r:id="rId27"/>
    <p:sldId id="311" r:id="rId28"/>
    <p:sldId id="312" r:id="rId29"/>
    <p:sldId id="320" r:id="rId30"/>
    <p:sldId id="321" r:id="rId31"/>
    <p:sldId id="322" r:id="rId32"/>
    <p:sldId id="323" r:id="rId33"/>
    <p:sldId id="324" r:id="rId34"/>
    <p:sldId id="325" r:id="rId35"/>
    <p:sldId id="327" r:id="rId36"/>
    <p:sldId id="33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0E769-B0A4-4ECA-96E9-0EDA404F6610}" type="datetimeFigureOut">
              <a:rPr lang="en-IN" smtClean="0"/>
              <a:pPr/>
              <a:t>23-06-2019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417CE-BC5B-452E-BE5E-7FB7513AF94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5550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4BEE8B-BBDB-4AF9-B367-A126E54BE279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98BC43-CF4E-4122-9DBD-A1248451F967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337CA4-6634-404D-BB8E-2571D5D6C028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992AB9-4481-4B74-8160-8F23303C0A01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4DE4C5-131B-4CBE-A805-431D0726F4E3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E8EF26-85D6-49FC-934B-EB186EB339FD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52E169-DD7E-49CC-BC76-14294A01BE28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B32232-3FD7-45C8-A53F-63B0D0E08D83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2F932C-5FE1-4277-85FC-9656369B7D20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FBB0A1-990F-4F5E-AE13-001C12291DA8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92D76E-10EB-4738-91BC-62295AB2D905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AD5499F-B834-49CE-92C6-D059D595DC59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E9D3F83-622B-4994-91B2-17642A6883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51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0868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2AB9-4481-4B74-8160-8F23303C0A01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00034" y="4725144"/>
            <a:ext cx="8301665" cy="1584176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Kottayam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angattidam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cluster (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Phase 1)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Kannur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district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STATE - KERALA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1484784"/>
            <a:ext cx="8801699" cy="2232248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SHYAMA PRASAD MUKHERJI RURBAN MISSION 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SPMRM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0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91812" cy="135902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Piped water 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onnection 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for 3815 households</a:t>
            </a:r>
            <a:b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CGF-2.48 </a:t>
            </a:r>
            <a:r>
              <a:rPr lang="en-US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crore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9R7A98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4127" y="4286180"/>
            <a:ext cx="3816424" cy="2544283"/>
          </a:xfrm>
        </p:spPr>
      </p:pic>
      <p:pic>
        <p:nvPicPr>
          <p:cNvPr id="1026" name="Picture 2" descr="G:\21.06.2019\9R7A9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9652" y="1556792"/>
            <a:ext cx="4248472" cy="2832315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53F8-1E4D-433E-9EAE-CBA377DB7309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R7A9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4644516" cy="3096344"/>
          </a:xfrm>
        </p:spPr>
      </p:pic>
      <p:pic>
        <p:nvPicPr>
          <p:cNvPr id="5" name="Content Placeholder 3" descr="9R7A9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356992"/>
            <a:ext cx="5149329" cy="32962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5616" y="4820454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Public </a:t>
            </a:r>
            <a:r>
              <a:rPr lang="en-US" sz="2800" b="1" dirty="0" smtClean="0"/>
              <a:t>Taps connections  </a:t>
            </a:r>
            <a:r>
              <a:rPr lang="en-US" sz="2800" b="1" dirty="0" smtClean="0"/>
              <a:t>- </a:t>
            </a:r>
            <a:r>
              <a:rPr lang="en-US" sz="2800" b="1" dirty="0"/>
              <a:t>42</a:t>
            </a:r>
            <a:endParaRPr lang="en-IN" sz="2800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ED96-A3A6-478E-B526-19A7E2C4B070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49808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>Open auditorium in school </a:t>
            </a:r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effectLst/>
                <a:latin typeface="Times New Roman" pitchFamily="18" charset="0"/>
                <a:cs typeface="Times New Roman" pitchFamily="18" charset="0"/>
              </a:rPr>
              <a:t>CGF – 30 Lakh</a:t>
            </a:r>
          </a:p>
        </p:txBody>
      </p:sp>
      <p:pic>
        <p:nvPicPr>
          <p:cNvPr id="4" name="Content Placeholder 3" descr="9R7A9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96752"/>
            <a:ext cx="4428492" cy="2952328"/>
          </a:xfrm>
        </p:spPr>
      </p:pic>
      <p:pic>
        <p:nvPicPr>
          <p:cNvPr id="5" name="Content Placeholder 3" descr="9R7A9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453" y="4149080"/>
            <a:ext cx="4063380" cy="270892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96D8-F837-4866-B788-8063CACA8C32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884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>30 Classrooms Renovation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effectLst/>
                <a:latin typeface="Times New Roman" pitchFamily="18" charset="0"/>
                <a:cs typeface="Times New Roman" pitchFamily="18" charset="0"/>
              </a:rPr>
              <a:t>(CGF-30 Lakhs)</a:t>
            </a:r>
            <a:endParaRPr lang="en-US" sz="31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9R7A9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6468" y="1409206"/>
            <a:ext cx="4104456" cy="2736304"/>
          </a:xfrm>
        </p:spPr>
      </p:pic>
      <p:pic>
        <p:nvPicPr>
          <p:cNvPr id="5" name="Content Placeholder 3" descr="9R7A97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0924" y="4150826"/>
            <a:ext cx="4013076" cy="26753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995C-E963-4C94-914F-3D59840B8714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Shuttle Curt in school </a:t>
            </a:r>
            <a:b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(CGF 5 Lakhs)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9R7A97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F011-880F-4DC3-9AA5-AA9E741D82C3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>Dinning Hall in school</a:t>
            </a:r>
            <a:b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effectLst/>
                <a:latin typeface="Times New Roman" pitchFamily="18" charset="0"/>
                <a:cs typeface="Times New Roman" pitchFamily="18" charset="0"/>
              </a:rPr>
              <a:t>(CGF- 5 Lakhs)</a:t>
            </a:r>
            <a:endParaRPr lang="en-US" sz="31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9R7A9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131079" cy="4800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B71E-5440-43A1-B68E-06F7855A948E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>School Passage </a:t>
            </a:r>
            <a:b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effectLst/>
                <a:latin typeface="Times New Roman" pitchFamily="18" charset="0"/>
                <a:cs typeface="Times New Roman" pitchFamily="18" charset="0"/>
              </a:rPr>
              <a:t>(5 Lakhs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9R7A9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5733-2457-4ED8-8FFC-B0735103BB8C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Water Purifiers in all Blocks in sch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ool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(5 lakhs)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9R7A9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80E5-1A22-44E6-A5C3-B566AB82DAFE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51216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LKG Class room renovation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and Science Lab </a:t>
            </a:r>
            <a:r>
              <a:rPr lang="en-US" sz="3600" b="1" dirty="0">
                <a:effectLst/>
                <a:latin typeface="Times New Roman" pitchFamily="18" charset="0"/>
                <a:cs typeface="Times New Roman" pitchFamily="18" charset="0"/>
              </a:rPr>
              <a:t>renovation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>
                <a:effectLst/>
                <a:latin typeface="Times New Roman" pitchFamily="18" charset="0"/>
                <a:cs typeface="Times New Roman" pitchFamily="18" charset="0"/>
              </a:rPr>
              <a:t>12 lakhs)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9R7A9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628800"/>
            <a:ext cx="3996444" cy="2664296"/>
          </a:xfrm>
        </p:spPr>
      </p:pic>
      <p:pic>
        <p:nvPicPr>
          <p:cNvPr id="5" name="Content Placeholder 3" descr="9R7A97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173872"/>
            <a:ext cx="4026192" cy="268412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10DF-335E-4974-AE53-288E39DA9D2B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R7A9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4860540" cy="3240360"/>
          </a:xfrm>
        </p:spPr>
      </p:pic>
      <p:pic>
        <p:nvPicPr>
          <p:cNvPr id="5" name="Content Placeholder 3" descr="9R7A9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2250" y="3545632"/>
            <a:ext cx="4968553" cy="331236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B157C-275E-4629-A28A-E86F564C9B39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4998920"/>
              </p:ext>
            </p:extLst>
          </p:nvPr>
        </p:nvGraphicFramePr>
        <p:xfrm>
          <a:off x="35053" y="116632"/>
          <a:ext cx="9001442" cy="66247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3364"/>
                <a:gridCol w="675749"/>
                <a:gridCol w="479880"/>
                <a:gridCol w="411326"/>
                <a:gridCol w="411326"/>
                <a:gridCol w="724716"/>
                <a:gridCol w="450499"/>
                <a:gridCol w="362358"/>
                <a:gridCol w="411326"/>
                <a:gridCol w="724716"/>
                <a:gridCol w="421119"/>
                <a:gridCol w="362358"/>
                <a:gridCol w="401532"/>
                <a:gridCol w="695336"/>
                <a:gridCol w="460293"/>
                <a:gridCol w="313391"/>
                <a:gridCol w="372153"/>
              </a:tblGrid>
              <a:tr h="602240">
                <a:tc gridSpan="17">
                  <a:txBody>
                    <a:bodyPr/>
                    <a:lstStyle/>
                    <a:p>
                      <a:pPr algn="ctr" fontAlgn="ctr"/>
                      <a:r>
                        <a:rPr lang="en-IN" sz="3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Physical Progress </a:t>
                      </a:r>
                      <a:r>
                        <a:rPr lang="en-IN" sz="3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report (Cluster</a:t>
                      </a:r>
                      <a:r>
                        <a:rPr lang="en-IN" sz="3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Level)</a:t>
                      </a:r>
                      <a:endParaRPr lang="en-IN" sz="3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618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Phase</a:t>
                      </a:r>
                      <a:r>
                        <a:rPr lang="en-US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Total No. of Work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Completed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Ongoing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Not Started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0352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Name of </a:t>
                      </a:r>
                      <a:r>
                        <a:rPr lang="en-US" sz="1200" u="none" strike="noStrike" baseline="0" dirty="0" smtClean="0"/>
                        <a:t> Clusters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Convergence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Both* 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CGF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Total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Convergence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Both*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CGF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Total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Convergence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Both*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CGF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/>
                        <a:t>Total</a:t>
                      </a:r>
                      <a:endParaRPr lang="en-IN" sz="1200" b="1" i="1" u="none" strike="noStrike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/>
                        <a:t>Convergence</a:t>
                      </a:r>
                      <a:endParaRPr lang="en-IN" sz="1200" b="1" i="1" u="none" strike="noStrike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Both*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CGF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Total</a:t>
                      </a:r>
                      <a:endParaRPr lang="en-IN" sz="12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</a:tr>
              <a:tr h="916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/>
                        <a:t>Vellanad - Aryanad Cluster 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32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9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/>
                        <a:t>62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103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31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3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36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70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4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22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27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0</a:t>
                      </a:r>
                      <a:r>
                        <a:rPr lang="en-IN" sz="1200" u="none" strike="noStrike" dirty="0"/>
                        <a:t> 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4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6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</a:tr>
              <a:tr h="946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/>
                        <a:t>Puthenvelikkara - Kunnukara Cluster 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18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5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26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49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18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0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20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0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5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16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21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0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0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8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8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</a:tr>
              <a:tr h="808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/>
                        <a:t>Mangattidam - Kottayam Cluster 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31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19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19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69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12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4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7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23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16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/>
                        <a:t>14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/>
                        <a:t>10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40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3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2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i="0" u="none" strike="noStrike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6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37" marR="6237" marT="6237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86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 smtClean="0"/>
                        <a:t>Puthupally </a:t>
                      </a:r>
                      <a:r>
                        <a:rPr lang="en-IN" sz="1200" dirty="0"/>
                        <a:t>- </a:t>
                      </a:r>
                      <a:r>
                        <a:rPr lang="en-IN" sz="1200" dirty="0" smtClean="0"/>
                        <a:t>Manarcadu Cluster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15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27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18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60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4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5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4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13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5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8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7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20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7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14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6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27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ctr"/>
                </a:tc>
              </a:tr>
              <a:tr h="710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Total</a:t>
                      </a:r>
                      <a:endParaRPr lang="en-IN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96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60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125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281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65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12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48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125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21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30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55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106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11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18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21</a:t>
                      </a:r>
                      <a:endParaRPr lang="en-IN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50</a:t>
                      </a:r>
                      <a:endParaRPr lang="en-IN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305550"/>
            <a:ext cx="3294856" cy="552450"/>
          </a:xfrm>
        </p:spPr>
        <p:txBody>
          <a:bodyPr/>
          <a:lstStyle/>
          <a:p>
            <a:fld id="{7B81B10D-499C-465C-BE1A-C4905D691BEE}" type="datetime1">
              <a:rPr lang="en-US" smtClean="0"/>
              <a:pPr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CRD - Kerala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16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>Online Exam center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100" dirty="0" smtClean="0">
                <a:effectLst/>
                <a:latin typeface="Times New Roman" pitchFamily="18" charset="0"/>
                <a:cs typeface="Times New Roman" pitchFamily="18" charset="0"/>
              </a:rPr>
              <a:t>CGF 40 lakhs</a:t>
            </a:r>
            <a:endParaRPr lang="en-US" sz="31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9R7A9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A51DE-22A3-43A6-87E0-D69BA8C15D65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400"/>
            <a:ext cx="749808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 Village Roads </a:t>
            </a:r>
            <a:r>
              <a:rPr lang="en-US" sz="3600" dirty="0" smtClean="0"/>
              <a:t>(Rs. 236 </a:t>
            </a:r>
            <a:r>
              <a:rPr lang="en-US" sz="3600" dirty="0" err="1" smtClean="0"/>
              <a:t>Lakhs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4" name="Content Placeholder 3" descr="9R7A93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3888432" cy="2664296"/>
          </a:xfrm>
        </p:spPr>
      </p:pic>
      <p:pic>
        <p:nvPicPr>
          <p:cNvPr id="5" name="Content Placeholder 3" descr="9R7A9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9544" y="908720"/>
            <a:ext cx="4104456" cy="2736304"/>
          </a:xfrm>
          <a:prstGeom prst="rect">
            <a:avLst/>
          </a:prstGeom>
        </p:spPr>
      </p:pic>
      <p:pic>
        <p:nvPicPr>
          <p:cNvPr id="6" name="Content Placeholder 3" descr="9R7A94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861048"/>
            <a:ext cx="3960440" cy="2891408"/>
          </a:xfrm>
          <a:prstGeom prst="rect">
            <a:avLst/>
          </a:prstGeom>
        </p:spPr>
      </p:pic>
      <p:pic>
        <p:nvPicPr>
          <p:cNvPr id="8" name="Content Placeholder 3" descr="9R7A94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0449" y="3861049"/>
            <a:ext cx="3993551" cy="287839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DD28-701A-491A-83ED-EC109626D9F3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GP- To –GP </a:t>
            </a:r>
            <a:r>
              <a:rPr lang="en-US" sz="3200" dirty="0" smtClean="0"/>
              <a:t>Road(Rs. 122.215 </a:t>
            </a:r>
            <a:r>
              <a:rPr lang="en-US" sz="3200" dirty="0" err="1" smtClean="0"/>
              <a:t>lakhs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Content Placeholder 3" descr="9R7A9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A849-8EA7-4547-9065-EFB675A6F131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575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Construction 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Drainage (Rs. 231.26 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Lakhs)</a:t>
            </a:r>
            <a:b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3" descr="9R7A94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4211252" cy="2808312"/>
          </a:xfrm>
          <a:prstGeom prst="rect">
            <a:avLst/>
          </a:prstGeom>
        </p:spPr>
      </p:pic>
      <p:pic>
        <p:nvPicPr>
          <p:cNvPr id="6" name="Content Placeholder 3" descr="9R7A93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382" y="3933056"/>
            <a:ext cx="4501257" cy="292494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CF91-539A-4199-AF4C-1A1B15653946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Gram Kendra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effectLst/>
              </a:rPr>
              <a:t>CGF 14 lakhs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9R7A93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9871F-C51E-43BA-8358-47206A3F71BD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Adolescent center 3 </a:t>
            </a:r>
            <a:r>
              <a:rPr lang="en-US" sz="3600" dirty="0" err="1" smtClean="0"/>
              <a:t>Nos</a:t>
            </a:r>
            <a:r>
              <a:rPr lang="en-US" sz="3600" dirty="0" smtClean="0"/>
              <a:t> </a:t>
            </a:r>
            <a:r>
              <a:rPr lang="en-US" sz="3600" dirty="0" smtClean="0"/>
              <a:t>(Rs 35 </a:t>
            </a:r>
            <a:r>
              <a:rPr lang="en-US" sz="3600" dirty="0" err="1" smtClean="0"/>
              <a:t>lakhs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4" name="Content Placeholder 3" descr="9R7A93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98F49-D310-4345-B2BB-84FF768D59BD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340768"/>
            <a:ext cx="7344816" cy="2880320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Glimpses from </a:t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err="1" smtClean="0">
                <a:effectLst/>
                <a:latin typeface="Times New Roman" pitchFamily="18" charset="0"/>
                <a:cs typeface="Times New Roman" pitchFamily="18" charset="0"/>
              </a:rPr>
              <a:t>Mangattidam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Grama Panchayat </a:t>
            </a:r>
            <a:endParaRPr lang="en-US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47B6-75E6-4AF3-866D-AF3DCD0CB362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600" b="1" dirty="0" smtClean="0">
                <a:effectLst/>
                <a:latin typeface="Times New Roman" pitchFamily="18" charset="0"/>
                <a:cs typeface="Times New Roman" pitchFamily="18" charset="0"/>
              </a:rPr>
              <a:t>Kiosk facility in GP front Office</a:t>
            </a:r>
            <a:br>
              <a:rPr lang="en-IN" sz="3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en-IN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C\Desktop\IMG-20190622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4104456" cy="535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56176" y="2132856"/>
            <a:ext cx="2808312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CGF – 1.5 lakh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4EF73-76B6-4DF2-93C6-C50664FDE9A2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75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320"/>
            <a:ext cx="7890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Fully equipped Mobile Health Unit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sz="3100" dirty="0" smtClean="0">
                <a:effectLst/>
                <a:latin typeface="Times New Roman" pitchFamily="18" charset="0"/>
                <a:cs typeface="Times New Roman" pitchFamily="18" charset="0"/>
              </a:rPr>
              <a:t>Total project cost – 84 lakh (CGF 82 lakh)</a:t>
            </a:r>
            <a:endParaRPr lang="en-IN" sz="31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C\Desktop\IMG-20190622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7949" y="1628800"/>
            <a:ext cx="72968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0BCD-218C-480C-9782-6954DEB5B28A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84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ersonel\Mangattidam\NRuM\Anganawadi\IMG_20180607_132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05" y="1740389"/>
            <a:ext cx="2801784" cy="4980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Content Placeholder 8" descr="WhatsApp Image 2019-06-20 at 9.23.26 PM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0990" y="1822289"/>
            <a:ext cx="4953010" cy="4953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187624" y="132593"/>
            <a:ext cx="77768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Construction and Improvement of Upstairs Building as counselling Centre for Teenage Girls (6 </a:t>
            </a:r>
            <a:r>
              <a:rPr lang="en-IN" sz="2400" b="1" dirty="0" err="1" smtClean="0">
                <a:latin typeface="Times New Roman" pitchFamily="18" charset="0"/>
                <a:cs typeface="Times New Roman" pitchFamily="18" charset="0"/>
              </a:rPr>
              <a:t>nos</a:t>
            </a: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Total project cost – 86.34 lakh ( CGF – 80 lakh)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949" y="2003648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Before</a:t>
            </a:r>
            <a:endParaRPr lang="en-US" sz="2800" u="sng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4266" y="1836551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After</a:t>
            </a:r>
            <a:endParaRPr lang="en-US" sz="2400" b="1" u="sng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7B72-28AC-4158-972A-4973963B123F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33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5133958"/>
              </p:ext>
            </p:extLst>
          </p:nvPr>
        </p:nvGraphicFramePr>
        <p:xfrm>
          <a:off x="107506" y="116632"/>
          <a:ext cx="8928991" cy="644233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41198"/>
                <a:gridCol w="1032926"/>
                <a:gridCol w="577945"/>
                <a:gridCol w="706115"/>
                <a:gridCol w="966240"/>
                <a:gridCol w="713211"/>
                <a:gridCol w="577945"/>
                <a:gridCol w="983738"/>
                <a:gridCol w="651728"/>
                <a:gridCol w="577945"/>
              </a:tblGrid>
              <a:tr h="116041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Financial Progress Report</a:t>
                      </a:r>
                      <a:r>
                        <a:rPr lang="en-IN" sz="28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Phase I  (Cluster Level)</a:t>
                      </a:r>
                    </a:p>
                    <a:p>
                      <a:pPr algn="r" fontAlgn="ctr"/>
                      <a:r>
                        <a:rPr lang="en-US" sz="18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(In</a:t>
                      </a:r>
                      <a:r>
                        <a:rPr lang="en-US" sz="18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Crores)</a:t>
                      </a:r>
                      <a:endParaRPr lang="en-IN" sz="28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7128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/>
                        <a:t>Phase</a:t>
                      </a:r>
                      <a:r>
                        <a:rPr lang="en-US" sz="1200" b="1" u="none" strike="noStrike" baseline="0" dirty="0" smtClean="0"/>
                        <a:t> I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/>
                        <a:t>Project Cost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/>
                        <a:t>Fund Received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/>
                        <a:t>Expenditure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029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Name of </a:t>
                      </a:r>
                      <a:r>
                        <a:rPr lang="en-US" sz="1200" u="none" strike="noStrike" baseline="0" dirty="0" smtClean="0"/>
                        <a:t> Clusters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Convergence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CGF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Total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Convergence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CGF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Total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Convergence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CGF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Total</a:t>
                      </a:r>
                      <a:endParaRPr lang="en-IN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</a:tr>
              <a:tr h="844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/>
                        <a:t>Vellanad - Aryanad Cluster </a:t>
                      </a:r>
                      <a:endParaRPr lang="en-IN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134.37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30.00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164.37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39.16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14.56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/>
                        <a:t>53.6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39.16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12.61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51.77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/>
                </a:tc>
              </a:tr>
              <a:tr h="996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/>
                        <a:t>Puthenvelikkara - Kunnukara Cluster </a:t>
                      </a:r>
                      <a:endParaRPr lang="en-IN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172.89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30.00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202.89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167.69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17.01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184.70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 smtClean="0"/>
                        <a:t>167.04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12.00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179.04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76" marR="6476" marT="6476" marB="0" anchor="ctr"/>
                </a:tc>
              </a:tr>
              <a:tr h="87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/>
                        <a:t>Mangattidam - Kottayam Cluster </a:t>
                      </a:r>
                      <a:endParaRPr lang="en-IN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/>
                        <a:t>96.01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/>
                        <a:t>30.00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/>
                        <a:t>126.01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/>
                        <a:t>56.84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/>
                        <a:t>23.99</a:t>
                      </a:r>
                      <a:endParaRPr lang="en-IN" sz="12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80.83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/>
                        <a:t>56.84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/>
                        <a:t>23.70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80.54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5" marR="6195" marT="619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21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 smtClean="0"/>
                        <a:t>Puthupally </a:t>
                      </a:r>
                      <a:r>
                        <a:rPr lang="en-IN" sz="1200" dirty="0"/>
                        <a:t>- </a:t>
                      </a:r>
                      <a:r>
                        <a:rPr lang="en-IN" sz="1200" dirty="0" smtClean="0"/>
                        <a:t>Manarcadu Cluster</a:t>
                      </a:r>
                      <a:endParaRPr lang="en-IN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091" marR="54091" marT="54091" marB="5409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121.52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30.00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151.52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65.45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16.41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81.87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65.44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13.84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u="none" strike="noStrike" dirty="0" smtClean="0"/>
                        <a:t>79.28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88" marR="6588" marT="6588" marB="0" anchor="b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61EC-D6EC-4C30-85B2-D204E6E716EE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60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280920" cy="85010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effectLst/>
                <a:latin typeface="Tw Cen MT" pitchFamily="34" charset="0"/>
              </a:rPr>
              <a:t>Day Care Centre</a:t>
            </a:r>
            <a:br>
              <a:rPr lang="en-US" sz="2800" b="1" dirty="0">
                <a:effectLst/>
                <a:latin typeface="Tw Cen MT" pitchFamily="34" charset="0"/>
              </a:rPr>
            </a:br>
            <a:r>
              <a:rPr lang="en-US" sz="2800" b="1" dirty="0" smtClean="0">
                <a:effectLst/>
                <a:latin typeface="Tw Cen MT" pitchFamily="34" charset="0"/>
              </a:rPr>
              <a:t>Total project cost- 9 lakh (CGF – 8 lakh )</a:t>
            </a:r>
            <a:endParaRPr lang="en-US" sz="2800" dirty="0">
              <a:effectLst/>
            </a:endParaRPr>
          </a:p>
        </p:txBody>
      </p:sp>
      <p:pic>
        <p:nvPicPr>
          <p:cNvPr id="4" name="Content Placeholder 3" descr="IMG-20181225-WA00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538" y="1196752"/>
            <a:ext cx="5112568" cy="5472608"/>
          </a:xfrm>
        </p:spPr>
      </p:pic>
      <p:pic>
        <p:nvPicPr>
          <p:cNvPr id="6" name="Picture 5" descr="IMG-20181227-WA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268760"/>
            <a:ext cx="2976330" cy="5400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3986-4AC6-4209-A313-60FB5DF1A25F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287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effectLst/>
                <a:latin typeface="Tw Cen MT" pitchFamily="34" charset="0"/>
              </a:rPr>
              <a:t>Marketing Center at </a:t>
            </a:r>
            <a:r>
              <a:rPr lang="en-US" sz="3200" b="1" dirty="0" err="1" smtClean="0">
                <a:effectLst/>
                <a:latin typeface="Tw Cen MT" pitchFamily="34" charset="0"/>
              </a:rPr>
              <a:t>Kaitheri</a:t>
            </a:r>
            <a:r>
              <a:rPr lang="en-US" sz="3200" b="1" dirty="0" smtClean="0">
                <a:effectLst/>
                <a:latin typeface="Tw Cen MT" pitchFamily="34" charset="0"/>
              </a:rPr>
              <a:t> </a:t>
            </a:r>
            <a:br>
              <a:rPr lang="en-US" sz="3200" b="1" dirty="0" smtClean="0">
                <a:effectLst/>
                <a:latin typeface="Tw Cen MT" pitchFamily="34" charset="0"/>
              </a:rPr>
            </a:br>
            <a:r>
              <a:rPr lang="en-US" sz="3200" b="1" dirty="0" smtClean="0">
                <a:effectLst/>
                <a:latin typeface="Tw Cen MT" pitchFamily="34" charset="0"/>
              </a:rPr>
              <a:t>total project cost – 30 lakh (</a:t>
            </a:r>
            <a:r>
              <a:rPr lang="en-US" sz="2800" b="1" dirty="0" smtClean="0">
                <a:effectLst/>
                <a:latin typeface="Tw Cen MT" pitchFamily="34" charset="0"/>
              </a:rPr>
              <a:t>CGF</a:t>
            </a:r>
            <a:r>
              <a:rPr lang="en-US" sz="3200" b="1" dirty="0" smtClean="0">
                <a:effectLst/>
                <a:latin typeface="Tw Cen MT" pitchFamily="34" charset="0"/>
              </a:rPr>
              <a:t> – 25 lakh)</a:t>
            </a:r>
            <a:endParaRPr lang="en-US" sz="3200" b="1" dirty="0">
              <a:effectLst/>
              <a:latin typeface="Tw Cen MT" pitchFamily="34" charset="0"/>
            </a:endParaRPr>
          </a:p>
        </p:txBody>
      </p:sp>
      <p:pic>
        <p:nvPicPr>
          <p:cNvPr id="4" name="Content Placeholder 3" descr="20190425_104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7930496" cy="4887399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0FF0-084C-42CF-BC0F-6D8CA8A41553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62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Plastic E Waste Management Unit</a:t>
            </a:r>
            <a:endParaRPr lang="en-US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WhatsApp Image 2019-06-20 at 9.56.48 P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690799"/>
            <a:ext cx="4476782" cy="44767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8184" y="2582978"/>
            <a:ext cx="2592288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Total project cost- 36.76 lakh</a:t>
            </a:r>
          </a:p>
          <a:p>
            <a:pPr algn="ctr"/>
            <a:r>
              <a:rPr lang="en-I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CGF – 16 lakh</a:t>
            </a:r>
            <a:endParaRPr lang="en-I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A9D5-2788-430A-97FB-A901C22B3B99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15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90080" cy="1512168"/>
          </a:xfrm>
        </p:spPr>
        <p:txBody>
          <a:bodyPr>
            <a:noAutofit/>
          </a:bodyPr>
          <a:lstStyle/>
          <a:p>
            <a:pPr algn="ctr"/>
            <a:r>
              <a:rPr lang="en-IN" sz="3600" b="1" dirty="0" smtClean="0">
                <a:effectLst/>
                <a:latin typeface="Times New Roman" pitchFamily="18" charset="0"/>
                <a:cs typeface="Times New Roman" pitchFamily="18" charset="0"/>
              </a:rPr>
              <a:t>Construction of Building For Veterinary Sub centre </a:t>
            </a:r>
            <a:br>
              <a:rPr lang="en-IN" sz="3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effectLst/>
                <a:latin typeface="Times New Roman" pitchFamily="18" charset="0"/>
                <a:cs typeface="Times New Roman" pitchFamily="18" charset="0"/>
              </a:rPr>
              <a:t>Total project cost 10 </a:t>
            </a:r>
            <a:r>
              <a:rPr lang="en-IN" sz="2800" dirty="0">
                <a:effectLst/>
                <a:latin typeface="Times New Roman" pitchFamily="18" charset="0"/>
                <a:cs typeface="Times New Roman" pitchFamily="18" charset="0"/>
              </a:rPr>
              <a:t>lakh (CGF - 8 lakh )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IMG-20190325-WA0049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5062" b="19351"/>
          <a:stretch/>
        </p:blipFill>
        <p:spPr>
          <a:xfrm>
            <a:off x="2051720" y="1988840"/>
            <a:ext cx="6592036" cy="4518689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36BB2-CD55-4C9E-9D94-6E02855E6653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32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Construction 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Village roads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20190429_1229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1428737"/>
            <a:ext cx="3554825" cy="2190764"/>
          </a:xfrm>
        </p:spPr>
      </p:pic>
      <p:pic>
        <p:nvPicPr>
          <p:cNvPr id="5" name="Picture 4" descr="20190621_150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656" y="3714753"/>
            <a:ext cx="3563526" cy="2196127"/>
          </a:xfrm>
          <a:prstGeom prst="rect">
            <a:avLst/>
          </a:prstGeom>
        </p:spPr>
      </p:pic>
      <p:pic>
        <p:nvPicPr>
          <p:cNvPr id="6" name="Picture 5" descr="IMG_20181206_103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3024" y="1397859"/>
            <a:ext cx="2571768" cy="4572032"/>
          </a:xfrm>
          <a:prstGeom prst="rect">
            <a:avLst/>
          </a:prstGeom>
        </p:spPr>
      </p:pic>
      <p:pic>
        <p:nvPicPr>
          <p:cNvPr id="7" name="Picture 6" descr="IMG-20171116-WA00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576" y="3831025"/>
            <a:ext cx="2747850" cy="2082791"/>
          </a:xfrm>
          <a:prstGeom prst="rect">
            <a:avLst/>
          </a:prstGeom>
        </p:spPr>
      </p:pic>
      <p:pic>
        <p:nvPicPr>
          <p:cNvPr id="8" name="Picture 7" descr="IMG-20181208-WA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1333486"/>
            <a:ext cx="1428760" cy="2540017"/>
          </a:xfrm>
          <a:prstGeom prst="rect">
            <a:avLst/>
          </a:prstGeom>
        </p:spPr>
      </p:pic>
      <p:pic>
        <p:nvPicPr>
          <p:cNvPr id="9" name="Picture 8" descr="IMG-20181208-WA0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786709" y="1333486"/>
            <a:ext cx="1357288" cy="247651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88D2-EBBD-4681-93F2-E0FA671E9968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67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180714-WA00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26" y="144913"/>
            <a:ext cx="8749968" cy="4553471"/>
          </a:xfrm>
        </p:spPr>
      </p:pic>
      <p:pic>
        <p:nvPicPr>
          <p:cNvPr id="5" name="Picture 4" descr="20190607_193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0144" y="4698966"/>
            <a:ext cx="3500430" cy="2157117"/>
          </a:xfrm>
          <a:prstGeom prst="rect">
            <a:avLst/>
          </a:prstGeom>
        </p:spPr>
      </p:pic>
      <p:pic>
        <p:nvPicPr>
          <p:cNvPr id="6" name="Picture 5" descr="WhatsApp Image 2019-06-20 at 9.26.03 PM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723483"/>
            <a:ext cx="2176558" cy="2176559"/>
          </a:xfrm>
          <a:prstGeom prst="rect">
            <a:avLst/>
          </a:prstGeom>
        </p:spPr>
      </p:pic>
      <p:pic>
        <p:nvPicPr>
          <p:cNvPr id="7" name="Picture 6" descr="20190607_113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125" y="4707993"/>
            <a:ext cx="2860627" cy="2055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0262" y="162016"/>
            <a:ext cx="392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Proposed Gas Crematorium</a:t>
            </a:r>
            <a:endParaRPr lang="en-US" sz="2400" dirty="0">
              <a:latin typeface="Tw Cen MT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98EEC-DFE1-408F-9780-8B850DD760F9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5D208-52E8-4960-9FD8-552FB5E7BEF2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26" name="Picture 2" descr="C:\Users\ADC\Desktop\cul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98"/>
            <a:ext cx="9488229" cy="701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509120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i="1" dirty="0" smtClean="0">
                <a:solidFill>
                  <a:schemeClr val="bg1">
                    <a:lumMod val="95000"/>
                  </a:schemeClr>
                </a:solidFill>
              </a:rPr>
              <a:t>THANK YOU</a:t>
            </a:r>
            <a:endParaRPr lang="en-IN" sz="96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9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406640" cy="1268760"/>
          </a:xfrm>
        </p:spPr>
        <p:txBody>
          <a:bodyPr>
            <a:normAutofit/>
          </a:bodyPr>
          <a:lstStyle/>
          <a:p>
            <a:r>
              <a:rPr lang="en-IN" sz="3600" b="1" dirty="0" smtClean="0">
                <a:effectLst/>
                <a:latin typeface="Times New Roman" pitchFamily="18" charset="0"/>
                <a:cs typeface="Times New Roman" pitchFamily="18" charset="0"/>
              </a:rPr>
              <a:t>Outcome</a:t>
            </a:r>
            <a:r>
              <a:rPr lang="en-IN" sz="36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3600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en-IN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340768"/>
            <a:ext cx="7920880" cy="5517232"/>
          </a:xfrm>
        </p:spPr>
        <p:txBody>
          <a:bodyPr>
            <a:normAutofit lnSpcReduction="10000"/>
          </a:bodyPr>
          <a:lstStyle/>
          <a:p>
            <a:pPr marL="484632" indent="-457200" algn="just">
              <a:buFont typeface="Arial" pitchFamily="34" charset="0"/>
              <a:buChar char="•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implementation of NRuM in Kerala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is  facilitating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the improvement of infrastructure for the economic and social development of the clusters. 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marL="484632" indent="-457200" algn="just">
              <a:buFont typeface="Arial" pitchFamily="34" charset="0"/>
              <a:buChar char="•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employment opportunities have been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created.</a:t>
            </a:r>
          </a:p>
          <a:p>
            <a:pPr marL="484632" indent="-457200" algn="just">
              <a:buFont typeface="Arial" pitchFamily="34" charset="0"/>
              <a:buChar char="•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Agricultural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production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is improving. </a:t>
            </a:r>
          </a:p>
          <a:p>
            <a:pPr marL="484632" indent="-457200" algn="just">
              <a:buFont typeface="Arial" pitchFamily="34" charset="0"/>
              <a:buChar char="•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Educational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and Health care institutions are upgraded to provide good services to the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citizens.</a:t>
            </a:r>
          </a:p>
          <a:p>
            <a:pPr marL="484632" indent="-457200" algn="just">
              <a:buFont typeface="Arial" pitchFamily="34" charset="0"/>
              <a:buChar char="•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Supply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of piped drinking water supply and the provision of complete electrification will improve the living standard of the people in these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clusters.</a:t>
            </a:r>
          </a:p>
          <a:p>
            <a:pPr marL="484632" indent="-457200" algn="just">
              <a:buFont typeface="Arial" pitchFamily="34" charset="0"/>
              <a:buChar char="•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skill development activities and training is providing new hopes to the youth of these areas.  </a:t>
            </a:r>
          </a:p>
          <a:p>
            <a:pPr algn="just"/>
            <a:r>
              <a:rPr lang="en-IN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8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3898776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MANGATTIDAM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GRAMA PANCHAYATH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50651261"/>
              </p:ext>
            </p:extLst>
          </p:nvPr>
        </p:nvGraphicFramePr>
        <p:xfrm>
          <a:off x="1088779" y="1143000"/>
          <a:ext cx="3822576" cy="402751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894352"/>
                <a:gridCol w="1928224"/>
              </a:tblGrid>
              <a:tr h="629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Area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33.09 Sq.Km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No. of Wards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35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Total Population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34652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9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Male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16357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1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Female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18295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81156308"/>
              </p:ext>
            </p:extLst>
          </p:nvPr>
        </p:nvGraphicFramePr>
        <p:xfrm>
          <a:off x="5077363" y="1143000"/>
          <a:ext cx="4038600" cy="402296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905000"/>
                <a:gridCol w="2133600"/>
              </a:tblGrid>
              <a:tr h="629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Area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8.43 Sq.Km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57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No. of Wards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57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Total Population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19176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08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Male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8813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087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Female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10363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047594" y="0"/>
            <a:ext cx="4038600" cy="1143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KOTTAYAM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GRAMA PANCHAYATH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09602" y="5229200"/>
            <a:ext cx="7875984" cy="14847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(Amounts in Crore)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Total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Investment as per DPR 	: 126.019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smtClean="0">
                <a:latin typeface="+mj-lt"/>
                <a:ea typeface="+mj-ea"/>
                <a:cs typeface="+mj-cs"/>
              </a:rPr>
              <a:t>Convergence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 			:   96.019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CGF					:   30.00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FC9D-50AD-49F1-BB6F-6BA5F8DF72B8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74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8150"/>
            <a:ext cx="7776864" cy="818562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effectLst/>
                <a:latin typeface="Times New Roman" pitchFamily="18" charset="0"/>
                <a:cs typeface="Times New Roman" pitchFamily="18" charset="0"/>
              </a:rPr>
              <a:t>PROGRESS OF CLUSTER</a:t>
            </a:r>
            <a:endParaRPr lang="en-US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9632081"/>
              </p:ext>
            </p:extLst>
          </p:nvPr>
        </p:nvGraphicFramePr>
        <p:xfrm>
          <a:off x="3023320" y="836712"/>
          <a:ext cx="6120680" cy="29363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0350"/>
                <a:gridCol w="2970330"/>
              </a:tblGrid>
              <a:tr h="79539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Item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Expenditure </a:t>
                      </a:r>
                      <a:r>
                        <a:rPr lang="en-US" sz="1800" dirty="0" smtClean="0"/>
                        <a:t>(</a:t>
                      </a:r>
                      <a:r>
                        <a:rPr lang="en-US" sz="1800" dirty="0" err="1" smtClean="0"/>
                        <a:t>Crores</a:t>
                      </a:r>
                      <a:r>
                        <a:rPr lang="en-US" sz="1800" dirty="0" smtClean="0"/>
                        <a:t>)</a:t>
                      </a:r>
                      <a:endParaRPr lang="en-US" sz="3200" dirty="0"/>
                    </a:p>
                  </a:txBody>
                  <a:tcPr/>
                </a:tc>
              </a:tr>
              <a:tr h="8027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Convergence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56.84</a:t>
                      </a:r>
                      <a:endParaRPr lang="en-US" sz="3600" dirty="0"/>
                    </a:p>
                  </a:txBody>
                  <a:tcPr/>
                </a:tc>
              </a:tr>
              <a:tr h="59654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CGF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23.70</a:t>
                      </a:r>
                      <a:endParaRPr lang="en-US" sz="3600" dirty="0"/>
                    </a:p>
                  </a:txBody>
                  <a:tcPr/>
                </a:tc>
              </a:tr>
              <a:tr h="59654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Total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80.54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9889"/>
              </p:ext>
            </p:extLst>
          </p:nvPr>
        </p:nvGraphicFramePr>
        <p:xfrm>
          <a:off x="1187624" y="3789040"/>
          <a:ext cx="4680520" cy="28346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94845"/>
                <a:gridCol w="1985675"/>
              </a:tblGrid>
              <a:tr h="478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Works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Status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49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Total No.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69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49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Completed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23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49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Ongoing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40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49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Not Started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  6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F311-2F4B-4C03-BB27-8B8E404076E2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60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556792"/>
            <a:ext cx="7416824" cy="2808312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>
                <a:effectLst/>
                <a:latin typeface="Times New Roman" pitchFamily="18" charset="0"/>
                <a:cs typeface="Times New Roman" pitchFamily="18" charset="0"/>
              </a:rPr>
              <a:t>Glimpses from </a:t>
            </a:r>
            <a:r>
              <a:rPr lang="en-US" sz="44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4400" b="1" i="1" dirty="0" smtClean="0">
                <a:effectLst/>
                <a:latin typeface="Times New Roman" pitchFamily="18" charset="0"/>
                <a:cs typeface="Times New Roman" pitchFamily="18" charset="0"/>
              </a:rPr>
              <a:t>Kottayam </a:t>
            </a:r>
            <a:r>
              <a:rPr lang="en-US" sz="4400" b="1" i="1" dirty="0">
                <a:effectLst/>
                <a:latin typeface="Times New Roman" pitchFamily="18" charset="0"/>
                <a:cs typeface="Times New Roman" pitchFamily="18" charset="0"/>
              </a:rPr>
              <a:t>Grama Panchayat </a:t>
            </a:r>
            <a:endParaRPr lang="en-IN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7875-ED8E-4CA6-83C0-5C7DD4A228C9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3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79704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>Kottayam </a:t>
            </a:r>
            <a:r>
              <a:rPr lang="en-US" sz="4000" b="1" dirty="0" err="1" smtClean="0">
                <a:effectLst/>
                <a:latin typeface="Times New Roman" pitchFamily="18" charset="0"/>
                <a:cs typeface="Times New Roman" pitchFamily="18" charset="0"/>
              </a:rPr>
              <a:t>Chira</a:t>
            </a:r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effectLst/>
                <a:latin typeface="Times New Roman" pitchFamily="18" charset="0"/>
                <a:cs typeface="Times New Roman" pitchFamily="18" charset="0"/>
              </a:rPr>
              <a:t>Rennovation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(Convergence amount-4 crore) </a:t>
            </a:r>
            <a:endParaRPr lang="en-US" sz="4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C:\Users\USER\Desktop\kottayamchi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7143282" cy="4196692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207A-4405-4399-94C1-10F13A9E1A9C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028384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effectLst/>
                <a:latin typeface="Times New Roman" pitchFamily="18" charset="0"/>
                <a:cs typeface="Times New Roman" pitchFamily="18" charset="0"/>
              </a:rPr>
              <a:t>Mangalottchal</a:t>
            </a:r>
            <a:r>
              <a:rPr lang="en-US" sz="3600" b="1" dirty="0" smtClean="0">
                <a:effectLst/>
                <a:latin typeface="Times New Roman" pitchFamily="18" charset="0"/>
                <a:cs typeface="Times New Roman" pitchFamily="18" charset="0"/>
              </a:rPr>
              <a:t> Swimming Pool </a:t>
            </a:r>
            <a: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effectLst/>
                <a:latin typeface="Times New Roman" pitchFamily="18" charset="0"/>
                <a:cs typeface="Times New Roman" pitchFamily="18" charset="0"/>
              </a:rPr>
              <a:t>(CGF-32 Lakhs)</a:t>
            </a:r>
            <a:endParaRPr lang="en-US" sz="31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9R7A9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4325" y="1541972"/>
            <a:ext cx="7059641" cy="470642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7FA0-264F-4D2A-A30A-DADAE344B443}" type="datetime1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CRD - Kerala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3F83-622B-4994-91B2-17642A6883A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294</TotalTime>
  <Words>760</Words>
  <Application>Microsoft Office PowerPoint</Application>
  <PresentationFormat>On-screen Show (4:3)</PresentationFormat>
  <Paragraphs>361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Solstice</vt:lpstr>
      <vt:lpstr>Slide 1</vt:lpstr>
      <vt:lpstr>Slide 2</vt:lpstr>
      <vt:lpstr>Slide 3</vt:lpstr>
      <vt:lpstr>Outcome </vt:lpstr>
      <vt:lpstr>MANGATTIDAM GRAMA PANCHAYATH</vt:lpstr>
      <vt:lpstr>PROGRESS OF CLUSTER</vt:lpstr>
      <vt:lpstr>Glimpses from  Kottayam Grama Panchayat </vt:lpstr>
      <vt:lpstr>Kottayam Chira Rennovation (Convergence amount-4 crore) </vt:lpstr>
      <vt:lpstr>Mangalottchal Swimming Pool  (CGF-32 Lakhs)</vt:lpstr>
      <vt:lpstr>Piped water connection for 3815 households (CGF-2.48 crore)</vt:lpstr>
      <vt:lpstr>Slide 11</vt:lpstr>
      <vt:lpstr>Open auditorium in school  CGF – 30 Lakh</vt:lpstr>
      <vt:lpstr>30 Classrooms Renovation (CGF-30 Lakhs)</vt:lpstr>
      <vt:lpstr>Shuttle Curt in school  (CGF 5 Lakhs)</vt:lpstr>
      <vt:lpstr>Dinning Hall in school (CGF- 5 Lakhs)</vt:lpstr>
      <vt:lpstr>School Passage  (5 Lakhs)</vt:lpstr>
      <vt:lpstr>Water Purifiers in all Blocks in school  (5 lakhs)</vt:lpstr>
      <vt:lpstr>LKG Class room renovation and Science Lab renovation  (12 lakhs) </vt:lpstr>
      <vt:lpstr>Slide 19</vt:lpstr>
      <vt:lpstr>Online Exam center   CGF 40 lakhs</vt:lpstr>
      <vt:lpstr>New Village Roads (Rs. 236 Lakhs)</vt:lpstr>
      <vt:lpstr>GP- To –GP Road(Rs. 122.215 lakhs)</vt:lpstr>
      <vt:lpstr>Construction of Drainage (Rs. 231.26 Lakhs) </vt:lpstr>
      <vt:lpstr>Gram Kendra  CGF 14 lakhs</vt:lpstr>
      <vt:lpstr>Adolescent center 3 Nos (Rs 35 lakhs)</vt:lpstr>
      <vt:lpstr>Glimpses from  Mangattidam Grama Panchayat </vt:lpstr>
      <vt:lpstr>Kiosk facility in GP front Office </vt:lpstr>
      <vt:lpstr>Fully equipped Mobile Health Unit Total project cost – 84 lakh (CGF 82 lakh)</vt:lpstr>
      <vt:lpstr>Slide 29</vt:lpstr>
      <vt:lpstr>Day Care Centre Total project cost- 9 lakh (CGF – 8 lakh )</vt:lpstr>
      <vt:lpstr>Marketing Center at Kaitheri  total project cost – 30 lakh (CGF – 25 lakh)</vt:lpstr>
      <vt:lpstr>Plastic E Waste Management Unit</vt:lpstr>
      <vt:lpstr>Construction of Building For Veterinary Sub centre  Total project cost 10 lakh (CGF - 8 lakh )</vt:lpstr>
      <vt:lpstr>Construction of Village roads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RURBAN MISSION</dc:title>
  <dc:creator>Windows User</dc:creator>
  <cp:lastModifiedBy>HP</cp:lastModifiedBy>
  <cp:revision>51</cp:revision>
  <dcterms:created xsi:type="dcterms:W3CDTF">2019-06-21T11:05:49Z</dcterms:created>
  <dcterms:modified xsi:type="dcterms:W3CDTF">2019-06-23T12:30:09Z</dcterms:modified>
</cp:coreProperties>
</file>